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4"/>
  </p:sldMasterIdLst>
  <p:sldIdLst>
    <p:sldId id="256" r:id="rId5"/>
    <p:sldId id="257" r:id="rId6"/>
    <p:sldId id="258" r:id="rId7"/>
    <p:sldId id="259" r:id="rId8"/>
    <p:sldId id="262" r:id="rId9"/>
    <p:sldId id="260" r:id="rId10"/>
    <p:sldId id="261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036FC7-E8E0-AB7A-1AAA-60F9EDFDC36A}" v="16" dt="2023-02-01T20:38:38.087"/>
    <p1510:client id="{5438258B-7269-09EE-D7F2-E3FC15B3E7B5}" v="2599" dt="2023-02-02T00:02:45.136"/>
    <p1510:client id="{70DF0855-FE3E-475B-B33B-40EC9C7CDBB3}" vWet="2" dt="2023-02-01T22:50:58.988"/>
    <p1510:client id="{8D44404A-3357-4914-A704-553D84534FD4}" v="98" dt="2023-02-02T20:06:21.250"/>
    <p1510:client id="{8ED05090-B2DB-11EA-BB38-2748EAEAB317}" v="1311" dt="2023-02-02T19:03:31.588"/>
    <p1510:client id="{A294906F-8936-85BB-D5A2-A036C20ACB13}" v="135" dt="2023-02-02T19:59:02.713"/>
    <p1510:client id="{CBAF5162-935B-2EE7-7506-D054F515094C}" v="428" dt="2023-02-03T21:23:29.368"/>
    <p1510:client id="{D5420AB8-4C8D-40AE-8664-E9E4C945E837}" v="1815" dt="2023-02-02T21:22:58.4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70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233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868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919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943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144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52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997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551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012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20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871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9AF300DC-894E-3AF5-5FB6-3B4360CDE1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710" b="9090"/>
          <a:stretch/>
        </p:blipFill>
        <p:spPr>
          <a:xfrm>
            <a:off x="2562726" y="1"/>
            <a:ext cx="9629274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4F068B-F46B-FFA8-871E-CF934965D2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342006"/>
            <a:ext cx="3879232" cy="2248122"/>
          </a:xfrm>
        </p:spPr>
        <p:txBody>
          <a:bodyPr anchor="b">
            <a:normAutofit/>
          </a:bodyPr>
          <a:lstStyle/>
          <a:p>
            <a:pPr algn="l"/>
            <a:r>
              <a:rPr lang="en-US" sz="5000" b="1"/>
              <a:t>Solid Rocket </a:t>
            </a:r>
            <a:br>
              <a:rPr lang="en-US" sz="5000" b="1"/>
            </a:br>
            <a:r>
              <a:rPr lang="en-US" sz="5000" b="1"/>
              <a:t>Grain Configuration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A1F3E5-AE82-4176-CEF2-39A0443576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2726652"/>
            <a:ext cx="3205463" cy="1155525"/>
          </a:xfrm>
        </p:spPr>
        <p:txBody>
          <a:bodyPr anchor="t">
            <a:normAutofit/>
          </a:bodyPr>
          <a:lstStyle/>
          <a:p>
            <a:pPr algn="l"/>
            <a:r>
              <a:rPr lang="en-US" sz="1700" b="1"/>
              <a:t>Ian Bjelke, Anthony Guerra, Josh Oates</a:t>
            </a:r>
          </a:p>
          <a:p>
            <a:pPr algn="l"/>
            <a:r>
              <a:rPr lang="en-US" sz="1700"/>
              <a:t>AERO</a:t>
            </a:r>
            <a:r>
              <a:rPr lang="en-US" sz="1700" b="1"/>
              <a:t> </a:t>
            </a:r>
            <a:r>
              <a:rPr lang="en-US" sz="1700"/>
              <a:t>303 Lab, Research Group 7</a:t>
            </a:r>
          </a:p>
        </p:txBody>
      </p:sp>
    </p:spTree>
    <p:extLst>
      <p:ext uri="{BB962C8B-B14F-4D97-AF65-F5344CB8AC3E}">
        <p14:creationId xmlns:p14="http://schemas.microsoft.com/office/powerpoint/2010/main" val="1773627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322DB3-3E33-9218-7A7D-38777D9E1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/>
              <a:t>Introduction</a:t>
            </a:r>
          </a:p>
        </p:txBody>
      </p:sp>
      <p:pic>
        <p:nvPicPr>
          <p:cNvPr id="6" name="Picture 6" descr="A picture containing outdoor, sky, mountain, dirt&#10;&#10;Description automatically generated">
            <a:extLst>
              <a:ext uri="{FF2B5EF4-FFF2-40B4-BE49-F238E27FC236}">
                <a16:creationId xmlns:a16="http://schemas.microsoft.com/office/drawing/2014/main" id="{7E200DDD-A7BD-EBEA-3539-061537A909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200" b="5272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C9170E-2AC5-550B-B9D4-2AB8AB43EEDF}"/>
              </a:ext>
            </a:extLst>
          </p:cNvPr>
          <p:cNvSpPr txBox="1"/>
          <p:nvPr/>
        </p:nvSpPr>
        <p:spPr>
          <a:xfrm>
            <a:off x="4223982" y="3752850"/>
            <a:ext cx="7485413" cy="24526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Basics of solid rocket motor grain configurations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History – evolution of solid rocket motor technology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Components and Configurations – basic parts of a rocket motor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How it Works – comparison of different grain configurations for different missions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Current and Future Applications – why grain configuration is important today and in the future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627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9F891D-421D-792A-5DB6-2FA96489C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6087" y="601237"/>
            <a:ext cx="3378558" cy="1336295"/>
          </a:xfrm>
        </p:spPr>
        <p:txBody>
          <a:bodyPr/>
          <a:lstStyle/>
          <a:p>
            <a:r>
              <a:rPr lang="en-US" b="1"/>
              <a:t>History</a:t>
            </a:r>
            <a:endParaRPr lang="en-US" b="1">
              <a:cs typeface="Calibri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463512-3E1A-9763-A014-D646075E6A90}"/>
              </a:ext>
            </a:extLst>
          </p:cNvPr>
          <p:cNvSpPr txBox="1"/>
          <p:nvPr/>
        </p:nvSpPr>
        <p:spPr>
          <a:xfrm>
            <a:off x="5977943" y="289774"/>
            <a:ext cx="505495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Solid rockets initially used as fireworks by the Chinese in the first century [4]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Over the centuries, solid rockets were continually repurposed into what we have today [4]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Early-mid 1900's (times of war), several countries progressed solid rockets, introducing different grain configurations [5]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 panose="020F0502020204030204"/>
            </a:endParaRPr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2BD188F-57EA-510B-820F-1E9E2BE9B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" y="2527919"/>
            <a:ext cx="6091706" cy="4302809"/>
          </a:xfrm>
          <a:prstGeom prst="rect">
            <a:avLst/>
          </a:prstGeom>
        </p:spPr>
      </p:pic>
      <p:pic>
        <p:nvPicPr>
          <p:cNvPr id="5" name="Picture 5" descr="A picture containing outdoor, grass, aircraft, glider&#10;&#10;Description automatically generated">
            <a:extLst>
              <a:ext uri="{FF2B5EF4-FFF2-40B4-BE49-F238E27FC236}">
                <a16:creationId xmlns:a16="http://schemas.microsoft.com/office/drawing/2014/main" id="{1726DDFC-49B6-4F68-5568-C319E588C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147" y="2678640"/>
            <a:ext cx="6091706" cy="400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05C0A-554F-D2C2-1379-C0FA3CB8E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Components / Grain Configurations</a:t>
            </a:r>
            <a:endParaRPr lang="en-US" b="1">
              <a:cs typeface="Calibri Light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5A374FD-F0FC-588F-79B5-6FC57E6DD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644" y="3948887"/>
            <a:ext cx="5828370" cy="2370641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4BC2E05D-6136-DE19-472B-C2663854FE1F}"/>
              </a:ext>
            </a:extLst>
          </p:cNvPr>
          <p:cNvSpPr txBox="1"/>
          <p:nvPr/>
        </p:nvSpPr>
        <p:spPr>
          <a:xfrm>
            <a:off x="6080856" y="6272445"/>
            <a:ext cx="528042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Grain Cross Section and Respective Thrust Behavior [2]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20C603-E2F6-6A5B-B867-9BB957169A9F}"/>
              </a:ext>
            </a:extLst>
          </p:cNvPr>
          <p:cNvSpPr txBox="1"/>
          <p:nvPr/>
        </p:nvSpPr>
        <p:spPr>
          <a:xfrm>
            <a:off x="901390" y="1942170"/>
            <a:ext cx="4998775" cy="452431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dirty="0">
                <a:cs typeface="Calibri" panose="020F0502020204030204"/>
              </a:rPr>
              <a:t>Solid rocket propellant manufactured cylindrically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cs typeface="Calibri" panose="020F0502020204030204"/>
              </a:rPr>
              <a:t>Encased in outer insulation and motor casing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 panose="020F0502020204030204"/>
              </a:rPr>
              <a:t>Open nozzle at one end allows gas to produce thrust in one direction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cs typeface="Calibri" panose="020F0502020204030204"/>
              </a:rPr>
              <a:t>Igniter causes propellant to react and burn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 panose="020F0502020204030204"/>
              </a:rPr>
              <a:t>Propellant grain can feature various cross-section patterns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cs typeface="Calibri" panose="020F0502020204030204"/>
              </a:rPr>
              <a:t>Fuel + oxidizer form solid-state grain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cs typeface="Calibri" panose="020F0502020204030204"/>
              </a:rPr>
              <a:t>Grain burns outward from motor center to walls of motor casing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cs typeface="Calibri" panose="020F0502020204030204"/>
              </a:rPr>
              <a:t>Grain design determines burn development (progressive/neutral/regressive)</a:t>
            </a:r>
          </a:p>
          <a:p>
            <a:pPr marL="285750" indent="-285750">
              <a:buFont typeface="Arial"/>
              <a:buChar char="•"/>
            </a:pPr>
            <a:endParaRPr lang="en-US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>
              <a:cs typeface="Calibri" panose="020F0502020204030204"/>
            </a:endParaRPr>
          </a:p>
        </p:txBody>
      </p:sp>
      <p:pic>
        <p:nvPicPr>
          <p:cNvPr id="12" name="Picture 12" descr="Diagram, engineering drawing&#10;&#10;Description automatically generated">
            <a:extLst>
              <a:ext uri="{FF2B5EF4-FFF2-40B4-BE49-F238E27FC236}">
                <a16:creationId xmlns:a16="http://schemas.microsoft.com/office/drawing/2014/main" id="{1FC5BA5E-15C2-C3B8-F20D-4A5722046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904" y="1262543"/>
            <a:ext cx="4551029" cy="22543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F61A106-3150-5582-9DFB-0967B85AF19F}"/>
              </a:ext>
            </a:extLst>
          </p:cNvPr>
          <p:cNvSpPr txBox="1"/>
          <p:nvPr/>
        </p:nvSpPr>
        <p:spPr>
          <a:xfrm>
            <a:off x="6681438" y="3456877"/>
            <a:ext cx="40980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Components of Solid Rocket Motor [1]</a:t>
            </a:r>
          </a:p>
        </p:txBody>
      </p:sp>
    </p:spTree>
    <p:extLst>
      <p:ext uri="{BB962C8B-B14F-4D97-AF65-F5344CB8AC3E}">
        <p14:creationId xmlns:p14="http://schemas.microsoft.com/office/powerpoint/2010/main" val="3236504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CE136-6D34-3F15-5C82-7F20AABD3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How it Works</a:t>
            </a:r>
            <a:endParaRPr lang="en-US" b="1">
              <a:cs typeface="Calibri Light"/>
            </a:endParaRP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A0CE423B-3BBF-EA7E-05F0-8FC30B8766F4}"/>
              </a:ext>
            </a:extLst>
          </p:cNvPr>
          <p:cNvSpPr txBox="1"/>
          <p:nvPr/>
        </p:nvSpPr>
        <p:spPr>
          <a:xfrm>
            <a:off x="901390" y="1942170"/>
            <a:ext cx="4748561" cy="452431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endParaRPr lang="en-US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Progressive vs. Regressive grain configuration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Progressive configuration</a:t>
            </a:r>
          </a:p>
          <a:p>
            <a:pPr marL="742950" lvl="1" indent="-285750">
              <a:buFont typeface="Arial"/>
              <a:buChar char="•"/>
            </a:pPr>
            <a:r>
              <a:rPr lang="en-US" b="1">
                <a:cs typeface="Calibri"/>
              </a:rPr>
              <a:t>Weaker</a:t>
            </a:r>
            <a:r>
              <a:rPr lang="en-US">
                <a:cs typeface="Calibri"/>
              </a:rPr>
              <a:t> early burn stage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/>
              </a:rPr>
              <a:t>Thrust force </a:t>
            </a:r>
            <a:r>
              <a:rPr lang="en-US" b="1">
                <a:cs typeface="Calibri"/>
              </a:rPr>
              <a:t>increases</a:t>
            </a:r>
            <a:r>
              <a:rPr lang="en-US">
                <a:cs typeface="Calibri"/>
              </a:rPr>
              <a:t> with time until propellant used up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Regressive configuration</a:t>
            </a:r>
          </a:p>
          <a:p>
            <a:pPr marL="742950" lvl="1" indent="-285750">
              <a:buFont typeface="Arial"/>
              <a:buChar char="•"/>
            </a:pPr>
            <a:r>
              <a:rPr lang="en-US" b="1">
                <a:cs typeface="Calibri"/>
              </a:rPr>
              <a:t>Stronger</a:t>
            </a:r>
            <a:r>
              <a:rPr lang="en-US">
                <a:cs typeface="Calibri"/>
              </a:rPr>
              <a:t> early burn stage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/>
              </a:rPr>
              <a:t>Thrust force </a:t>
            </a:r>
            <a:r>
              <a:rPr lang="en-US" b="1">
                <a:cs typeface="Calibri"/>
              </a:rPr>
              <a:t>decrease</a:t>
            </a:r>
            <a:r>
              <a:rPr lang="en-US">
                <a:cs typeface="Calibri"/>
              </a:rPr>
              <a:t> with time until propellant used up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Surface area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/>
              </a:rPr>
              <a:t>The thrust curves are dictated primarily based on how much surface area of the fuel is exposed at any given time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/>
              </a:rPr>
              <a:t>Based on initial surface area exposed and shape of remaining fuel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6874DCD-A137-89AB-C913-368BBFF8F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103" y="321347"/>
            <a:ext cx="5850053" cy="3685145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80FDDE1-3D84-564F-5E0D-99563E6C2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938" y="4001181"/>
            <a:ext cx="5828370" cy="23706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9E5971-CFEC-20EC-CB25-E6EAA1745C5A}"/>
              </a:ext>
            </a:extLst>
          </p:cNvPr>
          <p:cNvSpPr txBox="1"/>
          <p:nvPr/>
        </p:nvSpPr>
        <p:spPr>
          <a:xfrm>
            <a:off x="7986059" y="3940735"/>
            <a:ext cx="3832411" cy="2585323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Small initial surface area 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Increases with time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Large initial surface area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Decreases with time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2230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AE379-3EEC-97A6-3B79-CE4E1E305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Current Applications</a:t>
            </a:r>
            <a:endParaRPr lang="en-US" b="1"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36A288-D73C-30F0-3636-70E437E2D8E8}"/>
              </a:ext>
            </a:extLst>
          </p:cNvPr>
          <p:cNvSpPr txBox="1"/>
          <p:nvPr/>
        </p:nvSpPr>
        <p:spPr>
          <a:xfrm>
            <a:off x="654781" y="1888641"/>
            <a:ext cx="399781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Solid rocket boosters—provides initial thrust to rockets during launch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Atlas V, Artemis, SLS, Space Shuttle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Comes in different grain configurations based on mission-specific applications</a:t>
            </a:r>
          </a:p>
          <a:p>
            <a:pPr marL="742950" lvl="1" indent="-285750">
              <a:buFont typeface="Arial"/>
              <a:buChar char="•"/>
            </a:pPr>
            <a:endParaRPr lang="en-US"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0AABE3-3B6A-661D-7146-1F2379806B6B}"/>
              </a:ext>
            </a:extLst>
          </p:cNvPr>
          <p:cNvSpPr txBox="1"/>
          <p:nvPr/>
        </p:nvSpPr>
        <p:spPr>
          <a:xfrm>
            <a:off x="740588" y="3892294"/>
            <a:ext cx="341524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err="1">
                <a:cs typeface="Calibri" panose="020F0502020204030204"/>
              </a:rPr>
              <a:t>Restartable</a:t>
            </a:r>
            <a:r>
              <a:rPr lang="en-US">
                <a:cs typeface="Calibri" panose="020F0502020204030204"/>
              </a:rPr>
              <a:t> rocket motors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Different grain configurations separated by bulkhead to ignite individually [6]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Solid rocket motor on aircraft for better takeoff performance [7]</a:t>
            </a:r>
          </a:p>
        </p:txBody>
      </p:sp>
      <p:pic>
        <p:nvPicPr>
          <p:cNvPr id="5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4109E14F-4FDB-0E84-8E9F-B6F2B9213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992" y="274171"/>
            <a:ext cx="6606861" cy="2821631"/>
          </a:xfrm>
          <a:prstGeom prst="rect">
            <a:avLst/>
          </a:prstGeom>
        </p:spPr>
      </p:pic>
      <p:pic>
        <p:nvPicPr>
          <p:cNvPr id="6" name="Picture 6" descr="A picture containing transport&#10;&#10;Description automatically generated">
            <a:extLst>
              <a:ext uri="{FF2B5EF4-FFF2-40B4-BE49-F238E27FC236}">
                <a16:creationId xmlns:a16="http://schemas.microsoft.com/office/drawing/2014/main" id="{59A0CFA5-BA6B-3EC7-B9CB-CFE124644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9825" y="3429000"/>
            <a:ext cx="3702175" cy="2916333"/>
          </a:xfrm>
          <a:prstGeom prst="rect">
            <a:avLst/>
          </a:prstGeom>
        </p:spPr>
      </p:pic>
      <p:pic>
        <p:nvPicPr>
          <p:cNvPr id="7" name="Picture 7" descr="A picture containing sky, smoke, outdoor, air&#10;&#10;Description automatically generated">
            <a:extLst>
              <a:ext uri="{FF2B5EF4-FFF2-40B4-BE49-F238E27FC236}">
                <a16:creationId xmlns:a16="http://schemas.microsoft.com/office/drawing/2014/main" id="{39D65086-5E2F-F96C-46B0-F63053C62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610" y="3428999"/>
            <a:ext cx="3702118" cy="291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431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7FF08-94EA-8DBD-E00D-AB032C5BC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Future Applications</a:t>
            </a:r>
            <a:endParaRPr lang="en-US" b="1"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EDC332-8CF0-F9A6-FA25-A9AE6F836DD3}"/>
              </a:ext>
            </a:extLst>
          </p:cNvPr>
          <p:cNvSpPr txBox="1"/>
          <p:nvPr/>
        </p:nvSpPr>
        <p:spPr>
          <a:xfrm>
            <a:off x="953361" y="1695053"/>
            <a:ext cx="4742250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Calibri" panose="020F0502020204030204"/>
              </a:rPr>
              <a:t>Aerojet Rocketdyne solid rocket advances [3]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cs typeface="Calibri" panose="020F0502020204030204"/>
              </a:rPr>
              <a:t>Successful testing of large solid rocket motor (eSR-73)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cs typeface="Calibri" panose="020F0502020204030204"/>
              </a:rPr>
              <a:t>Selected to build second stage solid rocket booster for DARPA hypersonic weapon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Graphene </a:t>
            </a:r>
            <a:r>
              <a:rPr lang="en-US" err="1">
                <a:ea typeface="+mn-lt"/>
                <a:cs typeface="+mn-lt"/>
              </a:rPr>
              <a:t>organogels</a:t>
            </a:r>
            <a:r>
              <a:rPr lang="en-US">
                <a:ea typeface="+mn-lt"/>
                <a:cs typeface="+mn-lt"/>
              </a:rPr>
              <a:t> for hybrid rockets [8]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cs typeface="Calibri" panose="020F0502020204030204"/>
              </a:rPr>
              <a:t>Could be used to greatly increase the ISP of hybrid rockets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cs typeface="Calibri" panose="020F0502020204030204"/>
              </a:rPr>
              <a:t>Hybrid rockets will still have a grain 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cs typeface="Calibri" panose="020F0502020204030204"/>
              </a:rPr>
              <a:t>Could be used on interplanetary missions where cryogenic fuels present challenges, but throttleable thrust is important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cs typeface="Calibri" panose="020F050202020403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4817ABD-4340-EF43-25E8-83D3026CF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557" y="1566529"/>
            <a:ext cx="5603051" cy="2237883"/>
          </a:xfrm>
          <a:prstGeom prst="rect">
            <a:avLst/>
          </a:prstGeom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2697A554-B02A-F5B9-01E4-20ACCCBC4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400" y="4178897"/>
            <a:ext cx="6157258" cy="127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44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0D7630-DD5E-F515-FAC3-D2FDBCD0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FED169-A9D8-274C-0A85-A39D27E58790}"/>
              </a:ext>
            </a:extLst>
          </p:cNvPr>
          <p:cNvSpPr txBox="1"/>
          <p:nvPr/>
        </p:nvSpPr>
        <p:spPr>
          <a:xfrm>
            <a:off x="6212410" y="704088"/>
            <a:ext cx="5135293" cy="524865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Solid rockets have been in use since the first century and therefore the grain configuration has been relevant since then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Grain configuration is important at controlling the burn rate and thrust curves of solid rockets</a:t>
            </a:r>
            <a:endParaRPr lang="en-US" sz="2400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The surface area of the fuel grain burning at a point in time is the main contributor to thrust and burn rate</a:t>
            </a:r>
            <a:endParaRPr lang="en-US" sz="2400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Grain configurations have relevance to short take-off aircraft and hybrid rocket design</a:t>
            </a:r>
            <a:endParaRPr lang="en-US" sz="2400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794088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48D6A-E1BF-AE01-6B29-E9AE21269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6755B2-07A0-18B8-87E4-15E5DEC8825D}"/>
              </a:ext>
            </a:extLst>
          </p:cNvPr>
          <p:cNvSpPr txBox="1"/>
          <p:nvPr/>
        </p:nvSpPr>
        <p:spPr>
          <a:xfrm>
            <a:off x="966439" y="1691268"/>
            <a:ext cx="10268414" cy="50475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+mj-lt"/>
                <a:cs typeface="Calibri"/>
              </a:rPr>
              <a:t>[1] </a:t>
            </a:r>
            <a:r>
              <a:rPr lang="en-US" sz="1600">
                <a:latin typeface="+mj-lt"/>
                <a:ea typeface="+mn-lt"/>
                <a:cs typeface="+mn-lt"/>
              </a:rPr>
              <a:t>Johannsson, M., “Optimization of Solid Rocket Grain Geometries,” thesis, 2012.</a:t>
            </a:r>
          </a:p>
          <a:p>
            <a:endParaRPr lang="en-US" sz="1600">
              <a:latin typeface="+mj-lt"/>
              <a:cs typeface="Calibri"/>
            </a:endParaRPr>
          </a:p>
          <a:p>
            <a:r>
              <a:rPr lang="en-US" sz="1600">
                <a:latin typeface="+mj-lt"/>
                <a:cs typeface="Calibri"/>
              </a:rPr>
              <a:t>[2] </a:t>
            </a:r>
            <a:r>
              <a:rPr lang="en-US" sz="1600" err="1">
                <a:latin typeface="+mj-lt"/>
                <a:ea typeface="+mn-lt"/>
                <a:cs typeface="+mn-lt"/>
              </a:rPr>
              <a:t>Nakka</a:t>
            </a:r>
            <a:r>
              <a:rPr lang="en-US" sz="1600">
                <a:latin typeface="+mj-lt"/>
                <a:ea typeface="+mn-lt"/>
                <a:cs typeface="+mn-lt"/>
              </a:rPr>
              <a:t>, R., </a:t>
            </a:r>
            <a:r>
              <a:rPr lang="en-US" sz="1600" i="1">
                <a:latin typeface="+mj-lt"/>
                <a:ea typeface="+mn-lt"/>
                <a:cs typeface="+mn-lt"/>
              </a:rPr>
              <a:t>Richard </a:t>
            </a:r>
            <a:r>
              <a:rPr lang="en-US" sz="1600" i="1" err="1">
                <a:latin typeface="+mj-lt"/>
                <a:ea typeface="+mn-lt"/>
                <a:cs typeface="+mn-lt"/>
              </a:rPr>
              <a:t>Nakka's</a:t>
            </a:r>
            <a:r>
              <a:rPr lang="en-US" sz="1600" i="1">
                <a:latin typeface="+mj-lt"/>
                <a:ea typeface="+mn-lt"/>
                <a:cs typeface="+mn-lt"/>
              </a:rPr>
              <a:t> Experimental Rocketry Site</a:t>
            </a:r>
            <a:r>
              <a:rPr lang="en-US" sz="1600">
                <a:latin typeface="+mj-lt"/>
                <a:ea typeface="+mn-lt"/>
                <a:cs typeface="+mn-lt"/>
              </a:rPr>
              <a:t> Available: https://www.nakka-rocketry.net/th_grain.html. </a:t>
            </a:r>
          </a:p>
          <a:p>
            <a:endParaRPr lang="en-US" sz="1600">
              <a:latin typeface="+mj-lt"/>
              <a:cs typeface="Calibri"/>
            </a:endParaRPr>
          </a:p>
          <a:p>
            <a:r>
              <a:rPr lang="en-US" sz="1600">
                <a:latin typeface="+mj-lt"/>
                <a:cs typeface="Calibri"/>
              </a:rPr>
              <a:t>[3] </a:t>
            </a:r>
            <a:r>
              <a:rPr lang="en-US" sz="1600">
                <a:latin typeface="+mj-lt"/>
                <a:ea typeface="+mn-lt"/>
                <a:cs typeface="+mn-lt"/>
              </a:rPr>
              <a:t>“Solid Rocket Motors,” </a:t>
            </a:r>
            <a:r>
              <a:rPr lang="en-US" sz="1600" i="1">
                <a:latin typeface="+mj-lt"/>
                <a:ea typeface="+mn-lt"/>
                <a:cs typeface="+mn-lt"/>
              </a:rPr>
              <a:t>Aerojet Rocketdyne</a:t>
            </a:r>
            <a:r>
              <a:rPr lang="en-US" sz="1600">
                <a:latin typeface="+mj-lt"/>
                <a:ea typeface="+mn-lt"/>
                <a:cs typeface="+mn-lt"/>
              </a:rPr>
              <a:t> Available: https://www.rocket.com/innovation/solid-rocket-motors. </a:t>
            </a:r>
          </a:p>
          <a:p>
            <a:endParaRPr lang="en-US" sz="1600">
              <a:latin typeface="+mj-lt"/>
              <a:ea typeface="+mn-lt"/>
              <a:cs typeface="+mn-lt"/>
            </a:endParaRPr>
          </a:p>
          <a:p>
            <a:r>
              <a:rPr lang="en-US" sz="1600">
                <a:effectLst/>
                <a:latin typeface="+mj-lt"/>
              </a:rPr>
              <a:t>[4] Green, Becky, and Christy Hales. “History of Solid Rockets - NASA Technical Reports Server (NTRS).” </a:t>
            </a:r>
            <a:r>
              <a:rPr lang="en-US" sz="1600" i="1">
                <a:effectLst/>
                <a:latin typeface="+mj-lt"/>
              </a:rPr>
              <a:t>NASA</a:t>
            </a:r>
            <a:r>
              <a:rPr lang="en-US" sz="1600">
                <a:effectLst/>
                <a:latin typeface="+mj-lt"/>
              </a:rPr>
              <a:t>, NASA, https://ntrs.nasa.gov/citations/20170012460.</a:t>
            </a:r>
            <a:r>
              <a:rPr lang="en-US" sz="1600">
                <a:latin typeface="+mj-lt"/>
              </a:rPr>
              <a:t> </a:t>
            </a:r>
            <a:endParaRPr lang="en-US" sz="1600">
              <a:effectLst/>
              <a:latin typeface="+mj-lt"/>
              <a:cs typeface="Calibri"/>
            </a:endParaRPr>
          </a:p>
          <a:p>
            <a:endParaRPr lang="en-US" sz="1600">
              <a:latin typeface="+mj-lt"/>
              <a:cs typeface="Calibri"/>
            </a:endParaRPr>
          </a:p>
          <a:p>
            <a:r>
              <a:rPr lang="en-US" sz="1600">
                <a:latin typeface="+mj-lt"/>
                <a:cs typeface="Calibri"/>
              </a:rPr>
              <a:t>[5] </a:t>
            </a:r>
            <a:r>
              <a:rPr lang="en-US" sz="1600">
                <a:effectLst/>
                <a:latin typeface="+mj-lt"/>
              </a:rPr>
              <a:t>“Propellant Grain.” </a:t>
            </a:r>
            <a:r>
              <a:rPr lang="en-US" sz="1600" i="1">
                <a:effectLst/>
                <a:latin typeface="+mj-lt"/>
              </a:rPr>
              <a:t>Propellant Grain - an Overview | ScienceDirect Topics</a:t>
            </a:r>
            <a:r>
              <a:rPr lang="en-US" sz="1600">
                <a:effectLst/>
                <a:latin typeface="+mj-lt"/>
              </a:rPr>
              <a:t>, https://www.sciencedirect.com/topics/earth-and-planetary-sciences/propellant-grain. </a:t>
            </a:r>
          </a:p>
          <a:p>
            <a:endParaRPr lang="en-US" sz="1600">
              <a:latin typeface="+mj-lt"/>
              <a:cs typeface="Calibri"/>
            </a:endParaRPr>
          </a:p>
          <a:p>
            <a:r>
              <a:rPr lang="en-US" sz="1600">
                <a:latin typeface="+mj-lt"/>
                <a:ea typeface="+mn-lt"/>
                <a:cs typeface="+mn-lt"/>
              </a:rPr>
              <a:t>[6] </a:t>
            </a:r>
            <a:r>
              <a:rPr lang="fr-FR" sz="1600">
                <a:effectLst/>
                <a:latin typeface="+mj-lt"/>
              </a:rPr>
              <a:t>“</a:t>
            </a:r>
            <a:r>
              <a:rPr lang="fr-FR" sz="1600" err="1">
                <a:effectLst/>
                <a:latin typeface="+mj-lt"/>
              </a:rPr>
              <a:t>Propellant</a:t>
            </a:r>
            <a:r>
              <a:rPr lang="fr-FR" sz="1600">
                <a:effectLst/>
                <a:latin typeface="+mj-lt"/>
              </a:rPr>
              <a:t> Grain Design </a:t>
            </a:r>
            <a:r>
              <a:rPr lang="fr-FR" sz="1600" err="1">
                <a:effectLst/>
                <a:latin typeface="+mj-lt"/>
              </a:rPr>
              <a:t>Considerations</a:t>
            </a:r>
            <a:r>
              <a:rPr lang="fr-FR" sz="1600">
                <a:effectLst/>
                <a:latin typeface="+mj-lt"/>
              </a:rPr>
              <a:t> - Propulsion 2.” </a:t>
            </a:r>
            <a:r>
              <a:rPr lang="fr-FR" sz="1600" i="1">
                <a:effectLst/>
                <a:latin typeface="+mj-lt"/>
              </a:rPr>
              <a:t>Aerospace Notes</a:t>
            </a:r>
            <a:r>
              <a:rPr lang="fr-FR" sz="1600">
                <a:effectLst/>
                <a:latin typeface="+mj-lt"/>
              </a:rPr>
              <a:t>, 29 June 2021, https://aerospacenotes.com/propellant-grain-design-considerations/. </a:t>
            </a:r>
            <a:endParaRPr lang="en-US" sz="1600">
              <a:latin typeface="+mj-lt"/>
              <a:ea typeface="+mn-lt"/>
              <a:cs typeface="+mn-lt"/>
            </a:endParaRPr>
          </a:p>
          <a:p>
            <a:endParaRPr lang="en-US" sz="1600">
              <a:latin typeface="+mj-lt"/>
              <a:cs typeface="Calibri"/>
            </a:endParaRPr>
          </a:p>
          <a:p>
            <a:r>
              <a:rPr lang="en-US" sz="1600">
                <a:latin typeface="+mj-lt"/>
                <a:ea typeface="+mn-lt"/>
                <a:cs typeface="+mn-lt"/>
              </a:rPr>
              <a:t>[7] Fraser November 1949, p. 142.</a:t>
            </a:r>
            <a:endParaRPr lang="en-US" sz="1600">
              <a:latin typeface="+mj-lt"/>
            </a:endParaRPr>
          </a:p>
          <a:p>
            <a:endParaRPr lang="en-US" sz="1600">
              <a:latin typeface="Calibri Light"/>
              <a:cs typeface="Calibri"/>
            </a:endParaRPr>
          </a:p>
          <a:p>
            <a:r>
              <a:rPr lang="en-US" sz="1600">
                <a:latin typeface="+mj-lt"/>
                <a:ea typeface="+mn-lt"/>
                <a:cs typeface="+mn-lt"/>
              </a:rPr>
              <a:t>[8] Sierra Padilla, Jessica North, Amber Stricklen. </a:t>
            </a:r>
            <a:r>
              <a:rPr lang="en-US" sz="1600" i="1">
                <a:latin typeface="+mj-lt"/>
                <a:ea typeface="+mn-lt"/>
                <a:cs typeface="+mn-lt"/>
              </a:rPr>
              <a:t>"Characteristics of Reverse Hybrid Rocket Propellants Based on Nanomaterials "</a:t>
            </a:r>
            <a:r>
              <a:rPr lang="en-US" sz="1600">
                <a:latin typeface="+mj-lt"/>
                <a:ea typeface="+mn-lt"/>
                <a:cs typeface="+mn-lt"/>
              </a:rPr>
              <a:t>, Southern Utah University, https://digitalcommons.usu.edu/spacegrant/2022/all2022/17/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017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372E13E20C4A439DAEC4A225803F3F" ma:contentTypeVersion="4" ma:contentTypeDescription="Create a new document." ma:contentTypeScope="" ma:versionID="615062a3c0fcb4d7009c0795c74283d8">
  <xsd:schema xmlns:xsd="http://www.w3.org/2001/XMLSchema" xmlns:xs="http://www.w3.org/2001/XMLSchema" xmlns:p="http://schemas.microsoft.com/office/2006/metadata/properties" xmlns:ns3="afb94dc3-0583-44f1-a586-78db8f903cb6" targetNamespace="http://schemas.microsoft.com/office/2006/metadata/properties" ma:root="true" ma:fieldsID="e1df8a031a4afe97257956bb9af70346" ns3:_="">
    <xsd:import namespace="afb94dc3-0583-44f1-a586-78db8f903cb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b94dc3-0583-44f1-a586-78db8f903cb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4F0122-3199-4FD7-B485-E1C55AE6E82F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www.w3.org/XML/1998/namespace"/>
    <ds:schemaRef ds:uri="http://purl.org/dc/dcmitype/"/>
    <ds:schemaRef ds:uri="http://schemas.microsoft.com/office/2006/metadata/properties"/>
    <ds:schemaRef ds:uri="afb94dc3-0583-44f1-a586-78db8f903cb6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45D8431-E1AA-4CA1-8E63-7AC7D3FD635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7EF2D06-561D-4FE7-95C7-B6D94F35C009}">
  <ds:schemaRefs>
    <ds:schemaRef ds:uri="afb94dc3-0583-44f1-a586-78db8f903cb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730</Words>
  <Application>Microsoft Office PowerPoint</Application>
  <PresentationFormat>Widescreen</PresentationFormat>
  <Paragraphs>80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Solid Rocket  Grain Configuration</vt:lpstr>
      <vt:lpstr>Introduction</vt:lpstr>
      <vt:lpstr>History</vt:lpstr>
      <vt:lpstr>Components / Grain Configurations</vt:lpstr>
      <vt:lpstr>How it Works</vt:lpstr>
      <vt:lpstr>Current Applications</vt:lpstr>
      <vt:lpstr>Future Applications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Michael Bjelke</dc:creator>
  <cp:lastModifiedBy>Ian Michael Bjelke</cp:lastModifiedBy>
  <cp:revision>46</cp:revision>
  <dcterms:created xsi:type="dcterms:W3CDTF">2023-02-01T05:16:22Z</dcterms:created>
  <dcterms:modified xsi:type="dcterms:W3CDTF">2023-02-03T23:35:56Z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0x0101001C372E13E20C4A439DAEC4A225803F3F</vt:lpwstr>
  </property>
</Properties>
</file>